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3.xml" ContentType="application/inkml+xml"/>
  <Override PartName="/ppt/ink/ink4.xml" ContentType="application/inkml+xml"/>
  <Override PartName="/ppt/ink/ink5.xml" ContentType="application/inkml+xml"/>
  <Override PartName="/ppt/notesSlides/notesSlide4.xml" ContentType="application/vnd.openxmlformats-officedocument.presentationml.notesSlide+xml"/>
  <Override PartName="/ppt/ink/ink6.xml" ContentType="application/inkml+xml"/>
  <Override PartName="/ppt/notesSlides/notesSlide5.xml" ContentType="application/vnd.openxmlformats-officedocument.presentationml.notesSlide+xml"/>
  <Override PartName="/ppt/ink/ink7.xml" ContentType="application/inkml+xml"/>
  <Override PartName="/ppt/notesSlides/notesSlide6.xml" ContentType="application/vnd.openxmlformats-officedocument.presentationml.notesSlide+xml"/>
  <Override PartName="/ppt/ink/ink8.xml" ContentType="application/inkml+xml"/>
  <Override PartName="/ppt/ink/ink9.xml" ContentType="application/inkml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4630400" cy="8229600"/>
  <p:notesSz cx="8229600" cy="14630400"/>
  <p:embeddedFontLst>
    <p:embeddedFont>
      <p:font typeface="Microsoft YaHei UI" panose="020B0503020204020204" pitchFamily="34" charset="-122"/>
      <p:regular r:id="rId10"/>
      <p:bold r:id="rId11"/>
    </p:embeddedFont>
    <p:embeddedFont>
      <p:font typeface="Mukta Light" panose="020B0604020202020204" charset="0"/>
      <p:regular r:id="rId12"/>
    </p:embeddedFont>
    <p:embeddedFont>
      <p:font typeface="Prompt Medium" panose="00000600000000000000" pitchFamily="2" charset="-34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24T07:06:29.873"/>
    </inkml:context>
    <inkml:brush xml:id="br0">
      <inkml:brushProperty name="width" value="0.5" units="cm"/>
      <inkml:brushProperty name="height" value="1" units="cm"/>
      <inkml:brushProperty name="color" value="#33457D"/>
      <inkml:brushProperty name="tip" value="rectangle"/>
      <inkml:brushProperty name="rasterOp" value="maskPen"/>
      <inkml:brushProperty name="ignorePressure" value="1"/>
    </inkml:brush>
  </inkml:definitions>
  <inkml:trace contextRef="#ctx0" brushRef="#br0">1 341 0,'4307'-341'0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24T07:06:35.436"/>
    </inkml:context>
    <inkml:brush xml:id="br0">
      <inkml:brushProperty name="width" value="0.5" units="cm"/>
      <inkml:brushProperty name="height" value="1" units="cm"/>
      <inkml:brushProperty name="color" value="#33457D"/>
      <inkml:brushProperty name="tip" value="rectangle"/>
      <inkml:brushProperty name="rasterOp" value="maskPen"/>
      <inkml:brushProperty name="ignorePressure" value="1"/>
    </inkml:brush>
  </inkml:definitions>
  <inkml:trace contextRef="#ctx0" brushRef="#br0">0 92 0,'2200'-92'0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24T07:01:40.956"/>
    </inkml:context>
    <inkml:brush xml:id="br0">
      <inkml:brushProperty name="width" value="0.05" units="cm"/>
      <inkml:brushProperty name="height" value="0.3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1 0,'0'0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24T07:01:41.791"/>
    </inkml:context>
    <inkml:brush xml:id="br0">
      <inkml:brushProperty name="width" value="0.05" units="cm"/>
      <inkml:brushProperty name="height" value="0.3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1 0,'0'0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24T07:01:43.083"/>
    </inkml:context>
    <inkml:brush xml:id="br0">
      <inkml:brushProperty name="width" value="0.05" units="cm"/>
      <inkml:brushProperty name="height" value="0.3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0 1,'0'0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24T07:04:23.898"/>
    </inkml:context>
    <inkml:brush xml:id="br0">
      <inkml:brushProperty name="width" value="0.3" units="cm"/>
      <inkml:brushProperty name="height" value="0.6" units="cm"/>
      <inkml:brushProperty name="color" value="#33457D"/>
      <inkml:brushProperty name="tip" value="rectangle"/>
      <inkml:brushProperty name="rasterOp" value="maskPen"/>
      <inkml:brushProperty name="ignorePressure" value="1"/>
    </inkml:brush>
  </inkml:definitions>
  <inkml:trace contextRef="#ctx0" brushRef="#br0">145 592,'177'0,"993"-30,-961 13,704-30,-887 46,0-1,0-1,0-1,-1-1,0-2,0 0,26-12,33-7,1 4,138-18,-2 0,99-33,176-38,-62 4,-405 98,0 3,0 0,1 2,55-2,-76 7,0-1,0 1,0 1,0 0,0 0,-1 1,1 0,-1 0,8 5,-11-5,0 0,0 1,-1-1,0 1,1 0,-2 0,1 1,0-1,-1 1,0 0,0 0,0 0,0 0,-1 0,2 8,-1-3,-2 0,1 0,-1 0,-1 0,0 0,0 1,-1-1,0 0,-1 0,0 0,0-1,-1 1,-4 10,3-12,1 0,-1 0,0-1,0 1,-1-1,0 0,0 0,-1 0,0-1,0 0,0 0,-1 0,0-1,0 0,-12 6,-7-2,0 0,0-2,-1 0,0-2,-45 2,-142-6,106-4,-282 3,370-1,-1 0,1-2,0 0,0-1,-38-14,-88-48,36 14,31 14,58 26,-1 1,-1 1,0 1,-35-9,3 7,0 2,0 3,-1 2,-103 6,-11 16,-209 52,-150 80,17-6,407-114,66-17,-1-2,0-2,0-1,-69 3,99-11,0 0,0 1,0 0,0 0,1 1,-17 5,23-5,-1-1,1 1,0 0,0 0,0 0,0 1,0-1,0 1,0 0,1 0,0-1,-1 2,1-1,0 0,1 0,-1 1,0-1,1 1,0-1,0 1,-1 4,0 5,0 0,0 1,2-1,-1 0,2 1,0-1,1 0,5 22,-6-29,1 0,0 1,0-1,0 0,1 0,0 0,0-1,1 1,-1-1,1 1,0-1,1-1,-1 1,1 0,0-1,0 0,1 0,-1-1,11 5,46 15,2-2,0-4,1-2,1-3,98 4,-110-11,99 22,-18-1,-97-21,52 6,-1 5,106 32,-148-34,1-3,0-1,1-2,51 0,201-8,-135-3,1477 3,-1634 0,1-1,-1 0,1 0,-1-1,0-1,1 1,-1-2,0 1,-1-1,1 0,-1-1,0 0,0 0,0-1,-1 0,0-1,0 1,11-15,-9 12,1 1,-1 0,2 0,15-9,-14 10,-2 0,1-1,18-17,-25 21,-1 0,1-1,-1 1,0-1,-1 0,1 1,-1-1,0 0,0-1,-1 1,1 0,-1 0,0-1,-1 1,1-1,-1 1,0-1,0 1,-1-1,0 1,0 0,0-1,-1 1,1 0,-1 0,0 0,-1 0,-2-5,1 3,-1-1,0 1,0 0,-1 1,1-1,-2 1,1 0,0 1,-1-1,0 1,-1 1,1-1,-1 1,1 0,-1 1,-1 0,-9-2,-22-1,-1 3,0 1,-72 6,22 0,-758-1,470-4,351-1,0-1,1-2,-1-1,-34-11,-28-7,-171-35,189 44,-1 3,-114-3,-153 16,164 2,156-2,-1-2,1 0,-1-1,1 0,0-2,0-1,1 0,-28-12,8 0,0 2,-1 2,-1 1,0 3,0 1,-58-4,-261 7,204 8,-565-3,712 0,1 0,-1 0,1 1,-1 1,1-1,-1 1,-11 5,17-6,1 1,-1-1,0 1,1-1,0 1,-1 0,1 0,0 0,0 0,0 0,0 0,1 1,-1-1,0 1,1-1,0 1,-1-1,1 1,0 0,1 0,-1 0,0-1,1 1,0 0,-1 0,1 3,1 1,0 1,0-1,0 0,1 0,0 0,0 0,0 0,1-1,0 1,1-1,0 0,0 0,0 0,0 0,1-1,7 8,11 7,0-1,43 27,-41-29,25 13,1-2,1-2,1-3,1-2,80 20,-62-19,-45-13,0 0,1-2,41 5,-23-12,-38-1,0 0,0 1,0 0,0 1,0 0,0 0,0 0,-1 1,1 0,12 6,-7 4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24T07:04:38.878"/>
    </inkml:context>
    <inkml:brush xml:id="br0">
      <inkml:brushProperty name="width" value="0.3" units="cm"/>
      <inkml:brushProperty name="height" value="0.6" units="cm"/>
      <inkml:brushProperty name="color" value="#33457D"/>
      <inkml:brushProperty name="tip" value="rectangle"/>
      <inkml:brushProperty name="rasterOp" value="maskPen"/>
      <inkml:brushProperty name="ignorePressure" value="1"/>
    </inkml:brush>
  </inkml:definitions>
  <inkml:trace contextRef="#ctx0" brushRef="#br0">4133 750,'-19'0,"0"1,-21 3,-5 2,-1588 210,1478-192,-1-6,-227-5,-187-16,336 4,234-2,0 1,0 0,0 0,1 0,-1 0,0 0,0-1,0 1,1 0,-1 0,0 0,0 0,0-1,0 1,0 0,1 0,-1-1,0 1,0 0,0 0,0-1,0 1,0 0,0 0,0-1,0 1,0 0,0 0,0-1,0 1,0 0,0 0,0-1,0 1,0 0,0 0,-1 0,1-1,0 1,0 0,0 0,0 0,0-1,-1 1,1 0,0 0,0 0,0 0,-1-1,1 1,0 0,0 0,0 0,-1 0,1 0,0 0,0 0,-1 0,1 0,0-1,0 1,-1 0,1 0,-1 1,19-15,-4 7,-1 1,1 0,0 2,0-1,1 2,-1 0,27-2,110 2,-106 4,618 2,-602-1,64 12,50 3,136 1,-190-8,153-7,-152-4,35-7,188-34,-172 18,688-104,-721 106,1 7,247 3,-381 12,16 2,0-2,-1 0,1-1,0-1,-1-2,1 0,-1-1,22-9,25-11,115-28,77 2,-38 8,324-76,-299 69,-242 49,-1 0,1-1,-1 0,0 0,0-1,0 1,0-1,7-6,-11 9,0-1,0 0,0 0,0 0,0 0,-1 0,1 0,0 0,-1 0,1 0,-1 0,1-1,-1 1,1 0,-1 0,0 0,1-1,-1 1,0 0,0-1,0 1,0 0,0 0,0-1,-1 1,1 0,0 0,-1-1,1 1,-1 0,1 0,-1 0,1 0,-1 0,0 0,0 0,1 0,-1 0,0 0,0 0,-2-1,-5-6,0 1,-1-1,0 2,0-1,-1 1,1 1,-2 0,-9-4,-8-1,-55-10,54 13,0-3,-51-22,50 18,-1 2,-42-11,29 15,0 1,-64-1,-94 10,91 0,-195-3,-200 4,363 7,-150 30,-142 48,401-81,-270 72,99-23,117-34,-386 89,362-91,-1-4,-167 1,218-17,-266 9,-26 25,-722 46,939-79,43-2,0 4,-112 18,193-18,-64 12,-89 5,602-22,173-2,2-27,-295 5,327-31,-5-25,-610 77,361-53,-271 46,153 4,-207 10,81 0,-144-2,1 0,0 0,-1 0,1-1,-1 1,1 0,-1-1,1 1,-1-1,1 1,-1-1,1 0,1-1,-3 2,1-1,-1 1,0-1,0 1,0 0,1-1,-1 1,0-1,0 1,0 0,0-1,0 1,0-1,0 1,0 0,0-1,0 1,0-1,0 1,0-1,0 1,0 0,-1-1,1 1,0-1,0 1,0 0,-1-1,1 1,-1-1,-2-3,-1 1,1-1,-1 1,0-1,0 1,-8-4,-16-7,-56-21,16 8,-30-13,-146-37,-112-7,42 30,45 10,77 12,-291-9,-199 36,473 6,-1138 4,1337-6,0 1,0 1,0 0,1 0,-17 5,24-5,1-1,0 1,-1-1,1 1,0 0,-1 0,1 0,0 0,0 0,0 0,-1 0,1 0,1 0,-1 0,0 1,0-1,0 0,0 2,0-1,1 0,0 0,0 0,0 0,0 0,0 0,0 1,0-1,1 0,-1 0,1 0,-1 0,1-1,0 1,0 0,0 0,2 2,2 4,0-1,1 0,0 0,0-1,1 1,0-1,0-1,0 1,1-1,0-1,0 1,17 6,-4-3,1-1,0-1,0-1,24 3,37-2,139-7,-97-2,-98 3,349 11,583 43,7-53,-519-4,237 2,-660 3,0 1,0 0,-1 2,33 11,-25-7,55 9,13-7,154 21,-215-24,0 2,41 18,21 5,109 31,186 45,-221-70,87 15,-194-43,132 2,-59-17,-914 3,399 2,357-2,0-1,0-1,1-1,-1 0,-25-11,19 7,-47-10,-117-9,93 18,-187 6,143 5,-85 6,-249 41,310-23,64-9,-180 9,237-28,-39 1,76 1,1 1,-1-1,1 1,-1 0,1 0,0 0,-1 1,1 0,0 0,0 0,0 0,0 0,-5 5,8-6,0 0,0 1,-1-1,1 0,0 1,0-1,1 1,-1-1,0 1,0-1,1 1,-1-1,1 1,-1 0,1-1,0 1,0 0,0 0,0-1,0 4,1-2,-1 0,1 0,0 0,1-1,-1 1,0 0,1 0,-1-1,1 1,3 3,5 4,0 0,1-1,22 14,-32-22,40 23,1-3,1-1,1-2,57 14,-70-22,29 9,2-3,0-3,1-3,0-2,84-1,-28-10,-57 0,0 3,115 14,-52 9,209 36,3-27,271-30,-334-5,-362 3,50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24T07:04:44.416"/>
    </inkml:context>
    <inkml:brush xml:id="br0">
      <inkml:brushProperty name="width" value="0.3" units="cm"/>
      <inkml:brushProperty name="height" value="0.6" units="cm"/>
      <inkml:brushProperty name="color" value="#33457D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24T07:04:48.924"/>
    </inkml:context>
    <inkml:brush xml:id="br0">
      <inkml:brushProperty name="width" value="0.3" units="cm"/>
      <inkml:brushProperty name="height" value="0.6" units="cm"/>
      <inkml:brushProperty name="color" value="#33457D"/>
      <inkml:brushProperty name="tip" value="rectangle"/>
      <inkml:brushProperty name="rasterOp" value="maskPen"/>
      <inkml:brushProperty name="ignorePressure" value="1"/>
    </inkml:brush>
  </inkml:definitions>
  <inkml:trace contextRef="#ctx0" brushRef="#br0">2517 939,'496'-7,"468"-33,379-33,108-29,-94-11,-217 5,-277 17,-262 16,-221 21,-359 50,271-48,-290 51,1 1,-1 0,1-1,-1 0,0 1,1-1,-1 0,0 0,0-1,0 1,0 0,3-3,-5 4,0 0,0-1,0 1,0-1,0 1,0-1,0 1,0 0,0-1,0 1,0-1,0 1,0-1,-1 1,1 0,0-1,0 1,0 0,-1-1,1 1,0-1,0 1,-1 0,1 0,0-1,-1 1,1 0,0-1,-1 1,1 0,0 0,-1 0,1-1,-1 1,1 0,0 0,-2 0,-7-4,-1 0,0 1,-17-3,-56-4,0 4,-144 7,88 2,-250-22,227 7,-170 10,168 4,-308-3,-433 3,-229 48,943-38,-954 93,896-76,-291-5,-201-58,-396-72,910 83,-242-32,356 38,-1 6,-149 4,-218 8,479-1,0 0,0 0,0 0,0 0,0 0,0 1,1-1,-1 0,0 1,0-1,0 1,-2 1,4-1,-1-1,1 0,0 1,0-1,0 0,0 1,0-1,0 0,0 1,0-1,0 1,0-1,0 0,0 1,0-1,0 0,0 1,0-1,1 0,-1 1,0-1,0 0,0 1,0-1,1 0,-1 1,0-1,0 0,1 0,-1 1,0-1,0 0,1 0,-1 0,0 1,1-1,7 5,0 0,-1 0,18 6,32 10,63 13,-51-15,227 45,-129-32,726 123,-768-136,295 40,119-6,137-11,121-13,2254-29,-2584-21,-130 1,39-6,-358 24,6 1,1-2,29-6,-48 7,0 0,0 1,-1-2,1 1,-1-1,1 0,-1 0,0 0,0-1,0 0,-1 0,1 0,6-8,-9 9,-1 1,0-1,1 0,-1 1,0-1,0 0,0 0,-1 0,1 0,-1 1,1-1,-1 0,0 0,0 0,0 0,-1 0,1 0,-1 0,1 0,-1 0,0 1,0-1,0 0,-1 0,1 1,-1-1,1 1,-1-1,0 1,0 0,0 0,-3-3,-3-3,-1 0,0 1,0 0,0 0,-1 1,0 0,-12-4,-42-14,0 3,-95-17,-9-2,-153-37,115 31,14 3,-2 9,-231-12,-342 25,-7 26,117 0,506-7,-177 5,184 11,-15 1,89-11,-72 13,83-10,36-5,1 1,-34 8,-504 124,186-51,306-68,-1-3,0-2,-120 1,167-10,1 0,-1 2,0 0,1 1,-32 13,-18 4,-194 64,58-16,-311 65,261-73,-176 49,-777 183,1138-279,-286 75,291-63,62-25,-1 1,2 0,-1 0,0 0,1 0,-1 1,1 0,0 0,0 0,-3 6,6-10,1 1,0-1,-1 1,1 0,0-1,0 1,0 0,-1-1,1 1,0 0,0-1,0 1,0 0,0 0,0-1,0 1,0 0,1-1,-1 1,0 0,0-1,1 1,-1-1,0 1,1 0,-1-1,0 1,1-1,-1 1,1-1,-1 1,1-1,-1 1,1-1,-1 0,1 1,0-1,-1 0,1 1,0-1,-1 0,1 0,-1 1,1-1,0 0,1 0,41 8,-30-7,73 20,19 3,45-3,165 2,-8-22,-22-2,228-2,387-17,363-36,4039-320,-4425 299,-225 16,-193 12,-156 12,-233 29,-5 0,83-20,-146 28,0 0,-1 0,1-1,-1 1,1-1,0 1,-1-1,1 0,-1 0,0 1,1-1,-1 0,0 0,1-1,-1 1,2-2,-3 2,0 1,0-1,0 1,0-1,0 0,0 1,0-1,-1 1,1-1,0 1,0-1,0 0,-1 1,1-1,0 1,-1-1,1 1,0-1,-1 1,1 0,-1-1,1 1,-1-1,1 1,-1 0,1-1,-1 1,0 0,-7-5,-1 1,1 0,-16-4,-38-8,0 4,-63-6,-51-9,-506-73,-19 55,-1 39,519 6,-2383 4,2438 0,-159 24,-127 44,317-53,-281 53,-100 23,-477 91,-1106 198,1967-366,-1-5,0-4,-159-5,-232-10,388 7,636-1,-530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62808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5" Type="http://schemas.openxmlformats.org/officeDocument/2006/relationships/image" Target="../media/image4.png"/><Relationship Id="rId4" Type="http://schemas.openxmlformats.org/officeDocument/2006/relationships/customXml" Target="../ink/ink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7.png"/><Relationship Id="rId7" Type="http://schemas.openxmlformats.org/officeDocument/2006/relationships/customXml" Target="../ink/ink5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4.xml"/><Relationship Id="rId5" Type="http://schemas.openxmlformats.org/officeDocument/2006/relationships/image" Target="../media/image8.png"/><Relationship Id="rId4" Type="http://schemas.openxmlformats.org/officeDocument/2006/relationships/customXml" Target="../ink/ink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0.png"/><Relationship Id="rId7" Type="http://schemas.openxmlformats.org/officeDocument/2006/relationships/customXml" Target="../ink/ink6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6.png"/><Relationship Id="rId4" Type="http://schemas.openxmlformats.org/officeDocument/2006/relationships/customXml" Target="../ink/ink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customXml" Target="../ink/ink9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pattFill prst="trellis">
          <a:fgClr>
            <a:srgbClr val="002060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1661532"/>
            <a:ext cx="7415927" cy="17953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Data-Driven Crop Advisory System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6350437" y="3947532"/>
            <a:ext cx="7415927" cy="36241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Empowering Farmers with Precision Agriculture</a:t>
            </a:r>
            <a:endParaRPr lang="en-US" sz="19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0E4328FB-62A0-55E1-C382-1E6A1A92E3B0}"/>
                  </a:ext>
                </a:extLst>
              </p14:cNvPr>
              <p14:cNvContentPartPr/>
              <p14:nvPr/>
            </p14:nvContentPartPr>
            <p14:xfrm>
              <a:off x="12912638" y="7906030"/>
              <a:ext cx="1550880" cy="12312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0E4328FB-62A0-55E1-C382-1E6A1A92E3B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822998" y="7726030"/>
                <a:ext cx="1730520" cy="48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971DD041-7BC8-E01F-80D9-C5ADBF0CAF28}"/>
                  </a:ext>
                </a:extLst>
              </p14:cNvPr>
              <p14:cNvContentPartPr/>
              <p14:nvPr/>
            </p14:nvContentPartPr>
            <p14:xfrm>
              <a:off x="12678638" y="7850590"/>
              <a:ext cx="792360" cy="3348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971DD041-7BC8-E01F-80D9-C5ADBF0CAF2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588638" y="7670590"/>
                <a:ext cx="972000" cy="3931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124075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Agenda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864037" y="3303627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The Challenge: Traditional Farming Limitations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864037" y="3784997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Our Solution: Data-Driven Crop Advisory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864037" y="4266367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Key Features and Technology Stack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864037" y="4747736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Addressing the Core Problem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864037" y="5229106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Quantifiable Impact and Benefits</a:t>
            </a:r>
            <a:endParaRPr lang="en-US" sz="1900" dirty="0"/>
          </a:p>
        </p:txBody>
      </p:sp>
      <p:sp>
        <p:nvSpPr>
          <p:cNvPr id="8" name="Text 6"/>
          <p:cNvSpPr/>
          <p:nvPr/>
        </p:nvSpPr>
        <p:spPr>
          <a:xfrm>
            <a:off x="864037" y="5710476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Project Team and Next Steps</a:t>
            </a:r>
            <a:endParaRPr lang="en-US" sz="19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86FCB36-2125-FEBB-0F44-6BAA2F8A63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437" y="821192"/>
            <a:ext cx="8208000" cy="728539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9621" y="612577"/>
            <a:ext cx="11150084" cy="6187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8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The Challenge: Traditional Farming Limitations</a:t>
            </a:r>
            <a:endParaRPr lang="en-US" sz="3850" dirty="0"/>
          </a:p>
        </p:txBody>
      </p:sp>
      <p:sp>
        <p:nvSpPr>
          <p:cNvPr id="3" name="Text 1"/>
          <p:cNvSpPr/>
          <p:nvPr/>
        </p:nvSpPr>
        <p:spPr>
          <a:xfrm>
            <a:off x="779621" y="1765816"/>
            <a:ext cx="6263878" cy="712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Small and marginal farmers often rely on traditional knowledge for crop selection, leading to: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79621" y="2678906"/>
            <a:ext cx="6263878" cy="3563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Suboptimal crop yields due to unsuitable choices.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79621" y="3113127"/>
            <a:ext cx="6263878" cy="3563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Inefficient resource allocation (water, fertilizers).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79621" y="3547348"/>
            <a:ext cx="6263878" cy="3563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Increased input costs and reduced profitability.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79621" y="3981569"/>
            <a:ext cx="6263878" cy="3563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Soil degradation from imbalanced nutrient use.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79621" y="4538305"/>
            <a:ext cx="6263878" cy="10690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A lack of scientific decision-making tools perpetuates these challenges, hindering agricultural productivity and farmer livelihoods.</a:t>
            </a:r>
            <a:endParaRPr lang="en-US" sz="1750" dirty="0"/>
          </a:p>
        </p:txBody>
      </p:sp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2443" y="1815941"/>
            <a:ext cx="6263878" cy="6263878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6DB491F5-15F5-8F30-7050-A9F8264FED04}"/>
              </a:ext>
            </a:extLst>
          </p:cNvPr>
          <p:cNvGrpSpPr/>
          <p:nvPr/>
        </p:nvGrpSpPr>
        <p:grpSpPr>
          <a:xfrm>
            <a:off x="8040038" y="5642763"/>
            <a:ext cx="360" cy="360"/>
            <a:chOff x="8040038" y="5642763"/>
            <a:chExt cx="360" cy="360"/>
          </a:xfrm>
        </p:grpSpPr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080E78E5-4017-C4C0-3337-5133AA565CB5}"/>
                    </a:ext>
                  </a:extLst>
                </p14:cNvPr>
                <p14:cNvContentPartPr/>
                <p14:nvPr/>
              </p14:nvContentPartPr>
              <p14:xfrm>
                <a:off x="8040038" y="5642763"/>
                <a:ext cx="360" cy="36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080E78E5-4017-C4C0-3337-5133AA565CB5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031398" y="5588763"/>
                  <a:ext cx="1800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C0F58226-2901-F80A-82D9-D32C7FCF338E}"/>
                    </a:ext>
                  </a:extLst>
                </p14:cNvPr>
                <p14:cNvContentPartPr/>
                <p14:nvPr/>
              </p14:nvContentPartPr>
              <p14:xfrm>
                <a:off x="8040038" y="5642763"/>
                <a:ext cx="360" cy="36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C0F58226-2901-F80A-82D9-D32C7FCF338E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031398" y="5588763"/>
                  <a:ext cx="18000" cy="10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7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53C11174-D196-C7A2-3F3E-2FD0A7058865}"/>
                  </a:ext>
                </a:extLst>
              </p14:cNvPr>
              <p14:cNvContentPartPr/>
              <p14:nvPr/>
            </p14:nvContentPartPr>
            <p14:xfrm>
              <a:off x="9813038" y="5709363"/>
              <a:ext cx="360" cy="36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53C11174-D196-C7A2-3F3E-2FD0A705886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804038" y="5655723"/>
                <a:ext cx="18000" cy="1080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4861" y="624483"/>
            <a:ext cx="10037326" cy="630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9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Our Solution: Data-Driven Crop Advisory</a:t>
            </a:r>
            <a:endParaRPr lang="en-US" sz="3950" dirty="0"/>
          </a:p>
        </p:txBody>
      </p:sp>
      <p:sp>
        <p:nvSpPr>
          <p:cNvPr id="3" name="Text 1"/>
          <p:cNvSpPr/>
          <p:nvPr/>
        </p:nvSpPr>
        <p:spPr>
          <a:xfrm>
            <a:off x="794861" y="1709499"/>
            <a:ext cx="13040677" cy="7267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We are developing a </a:t>
            </a:r>
            <a:r>
              <a:rPr lang="en-US" sz="175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simple, sensor-assisted system</a:t>
            </a:r>
            <a:r>
              <a:rPr lang="en-US" sz="17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that recommends optimal crops and fertilizer advisories based on real-time environmental and soil data. This empowers farmers with precise, scientific guidance for cultivation.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4861" y="3032403"/>
            <a:ext cx="6406753" cy="2003703"/>
          </a:xfrm>
          <a:prstGeom prst="roundRect">
            <a:avLst>
              <a:gd name="adj" fmla="val 7302"/>
            </a:avLst>
          </a:prstGeom>
          <a:solidFill>
            <a:srgbClr val="0B0C23">
              <a:alpha val="95000"/>
            </a:srgbClr>
          </a:solidFill>
          <a:ln/>
        </p:spPr>
      </p:sp>
      <p:sp>
        <p:nvSpPr>
          <p:cNvPr id="5" name="Shape 3"/>
          <p:cNvSpPr/>
          <p:nvPr/>
        </p:nvSpPr>
        <p:spPr>
          <a:xfrm>
            <a:off x="794861" y="3001923"/>
            <a:ext cx="6406753" cy="121920"/>
          </a:xfrm>
          <a:prstGeom prst="roundRect">
            <a:avLst>
              <a:gd name="adj" fmla="val 78240"/>
            </a:avLst>
          </a:prstGeom>
          <a:solidFill>
            <a:srgbClr val="A95B95"/>
          </a:solidFill>
          <a:ln/>
        </p:spPr>
      </p:sp>
      <p:sp>
        <p:nvSpPr>
          <p:cNvPr id="6" name="Shape 4"/>
          <p:cNvSpPr/>
          <p:nvPr/>
        </p:nvSpPr>
        <p:spPr>
          <a:xfrm>
            <a:off x="3657600" y="2691765"/>
            <a:ext cx="681276" cy="681276"/>
          </a:xfrm>
          <a:prstGeom prst="roundRect">
            <a:avLst>
              <a:gd name="adj" fmla="val 134219"/>
            </a:avLst>
          </a:prstGeom>
          <a:solidFill>
            <a:srgbClr val="A95B95"/>
          </a:solidFill>
          <a:ln/>
        </p:spPr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1911" y="2862024"/>
            <a:ext cx="272534" cy="340638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1052393" y="3600093"/>
            <a:ext cx="2523530" cy="315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Soil Analysis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1052393" y="4051816"/>
            <a:ext cx="5891689" cy="7267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Measures macronutrients (N, P, K) and pH levels to understand soil health.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428667" y="3032403"/>
            <a:ext cx="6406872" cy="2003703"/>
          </a:xfrm>
          <a:prstGeom prst="roundRect">
            <a:avLst>
              <a:gd name="adj" fmla="val 7302"/>
            </a:avLst>
          </a:prstGeom>
          <a:solidFill>
            <a:srgbClr val="0B0C23">
              <a:alpha val="95000"/>
            </a:srgbClr>
          </a:solidFill>
          <a:ln/>
        </p:spPr>
      </p:sp>
      <p:sp>
        <p:nvSpPr>
          <p:cNvPr id="11" name="Shape 8"/>
          <p:cNvSpPr/>
          <p:nvPr/>
        </p:nvSpPr>
        <p:spPr>
          <a:xfrm>
            <a:off x="7428667" y="3001923"/>
            <a:ext cx="6406872" cy="121920"/>
          </a:xfrm>
          <a:prstGeom prst="roundRect">
            <a:avLst>
              <a:gd name="adj" fmla="val 78240"/>
            </a:avLst>
          </a:prstGeom>
          <a:solidFill>
            <a:srgbClr val="A95B95"/>
          </a:solidFill>
          <a:ln/>
        </p:spPr>
      </p:sp>
      <p:sp>
        <p:nvSpPr>
          <p:cNvPr id="12" name="Shape 9"/>
          <p:cNvSpPr/>
          <p:nvPr/>
        </p:nvSpPr>
        <p:spPr>
          <a:xfrm>
            <a:off x="10291405" y="2691765"/>
            <a:ext cx="681276" cy="681276"/>
          </a:xfrm>
          <a:prstGeom prst="roundRect">
            <a:avLst>
              <a:gd name="adj" fmla="val 134219"/>
            </a:avLst>
          </a:prstGeom>
          <a:solidFill>
            <a:srgbClr val="A95B95"/>
          </a:solidFill>
          <a:ln/>
        </p:spPr>
      </p:sp>
      <p:pic>
        <p:nvPicPr>
          <p:cNvPr id="1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95717" y="2862024"/>
            <a:ext cx="272534" cy="340638"/>
          </a:xfrm>
          <a:prstGeom prst="rect">
            <a:avLst/>
          </a:prstGeom>
        </p:spPr>
      </p:pic>
      <p:sp>
        <p:nvSpPr>
          <p:cNvPr id="14" name="Text 10"/>
          <p:cNvSpPr/>
          <p:nvPr/>
        </p:nvSpPr>
        <p:spPr>
          <a:xfrm>
            <a:off x="7686199" y="3600093"/>
            <a:ext cx="2523530" cy="315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Environmental Data</a:t>
            </a:r>
            <a:endParaRPr lang="en-US" sz="1950" dirty="0"/>
          </a:p>
        </p:txBody>
      </p:sp>
      <p:sp>
        <p:nvSpPr>
          <p:cNvPr id="15" name="Text 11"/>
          <p:cNvSpPr/>
          <p:nvPr/>
        </p:nvSpPr>
        <p:spPr>
          <a:xfrm>
            <a:off x="7686199" y="4051816"/>
            <a:ext cx="5891808" cy="7267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Integrates temperature, humidity, and rainfall for comprehensive analysis.</a:t>
            </a:r>
            <a:endParaRPr lang="en-US" sz="1750" dirty="0"/>
          </a:p>
        </p:txBody>
      </p:sp>
      <p:sp>
        <p:nvSpPr>
          <p:cNvPr id="16" name="Shape 12"/>
          <p:cNvSpPr/>
          <p:nvPr/>
        </p:nvSpPr>
        <p:spPr>
          <a:xfrm>
            <a:off x="794861" y="5603796"/>
            <a:ext cx="6406753" cy="2003703"/>
          </a:xfrm>
          <a:prstGeom prst="roundRect">
            <a:avLst>
              <a:gd name="adj" fmla="val 7302"/>
            </a:avLst>
          </a:prstGeom>
          <a:solidFill>
            <a:srgbClr val="0B0C23">
              <a:alpha val="95000"/>
            </a:srgbClr>
          </a:solidFill>
          <a:ln/>
        </p:spPr>
      </p:sp>
      <p:sp>
        <p:nvSpPr>
          <p:cNvPr id="17" name="Shape 13"/>
          <p:cNvSpPr/>
          <p:nvPr/>
        </p:nvSpPr>
        <p:spPr>
          <a:xfrm>
            <a:off x="794861" y="5573316"/>
            <a:ext cx="6406753" cy="121920"/>
          </a:xfrm>
          <a:prstGeom prst="roundRect">
            <a:avLst>
              <a:gd name="adj" fmla="val 78240"/>
            </a:avLst>
          </a:prstGeom>
          <a:solidFill>
            <a:srgbClr val="A95B95"/>
          </a:solidFill>
          <a:ln/>
        </p:spPr>
      </p:sp>
      <p:sp>
        <p:nvSpPr>
          <p:cNvPr id="18" name="Shape 14"/>
          <p:cNvSpPr/>
          <p:nvPr/>
        </p:nvSpPr>
        <p:spPr>
          <a:xfrm>
            <a:off x="3657600" y="5263158"/>
            <a:ext cx="681276" cy="681276"/>
          </a:xfrm>
          <a:prstGeom prst="roundRect">
            <a:avLst>
              <a:gd name="adj" fmla="val 134219"/>
            </a:avLst>
          </a:prstGeom>
          <a:solidFill>
            <a:srgbClr val="A95B95"/>
          </a:solidFill>
          <a:ln/>
        </p:spPr>
      </p:sp>
      <p:pic>
        <p:nvPicPr>
          <p:cNvPr id="1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61911" y="5433417"/>
            <a:ext cx="272534" cy="340638"/>
          </a:xfrm>
          <a:prstGeom prst="rect">
            <a:avLst/>
          </a:prstGeom>
        </p:spPr>
      </p:pic>
      <p:sp>
        <p:nvSpPr>
          <p:cNvPr id="20" name="Text 15"/>
          <p:cNvSpPr/>
          <p:nvPr/>
        </p:nvSpPr>
        <p:spPr>
          <a:xfrm>
            <a:off x="1052393" y="6171486"/>
            <a:ext cx="2821662" cy="315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Crop Recommendation</a:t>
            </a:r>
            <a:endParaRPr lang="en-US" sz="1950" dirty="0"/>
          </a:p>
        </p:txBody>
      </p:sp>
      <p:sp>
        <p:nvSpPr>
          <p:cNvPr id="21" name="Text 16"/>
          <p:cNvSpPr/>
          <p:nvPr/>
        </p:nvSpPr>
        <p:spPr>
          <a:xfrm>
            <a:off x="1052393" y="6623209"/>
            <a:ext cx="5891689" cy="7267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Utilizes machine learning to suggest the most suitable crop for current conditions.</a:t>
            </a:r>
            <a:endParaRPr lang="en-US" sz="1750" dirty="0"/>
          </a:p>
        </p:txBody>
      </p:sp>
      <p:sp>
        <p:nvSpPr>
          <p:cNvPr id="22" name="Shape 17"/>
          <p:cNvSpPr/>
          <p:nvPr/>
        </p:nvSpPr>
        <p:spPr>
          <a:xfrm>
            <a:off x="7428667" y="5603796"/>
            <a:ext cx="6406872" cy="2003703"/>
          </a:xfrm>
          <a:prstGeom prst="roundRect">
            <a:avLst>
              <a:gd name="adj" fmla="val 7302"/>
            </a:avLst>
          </a:prstGeom>
          <a:solidFill>
            <a:srgbClr val="0B0C23">
              <a:alpha val="95000"/>
            </a:srgbClr>
          </a:solidFill>
          <a:ln/>
        </p:spPr>
      </p:sp>
      <p:sp>
        <p:nvSpPr>
          <p:cNvPr id="23" name="Shape 18"/>
          <p:cNvSpPr/>
          <p:nvPr/>
        </p:nvSpPr>
        <p:spPr>
          <a:xfrm>
            <a:off x="7428667" y="5573316"/>
            <a:ext cx="6406872" cy="121920"/>
          </a:xfrm>
          <a:prstGeom prst="roundRect">
            <a:avLst>
              <a:gd name="adj" fmla="val 78240"/>
            </a:avLst>
          </a:prstGeom>
          <a:solidFill>
            <a:srgbClr val="A95B95"/>
          </a:solidFill>
          <a:ln/>
        </p:spPr>
      </p:sp>
      <p:sp>
        <p:nvSpPr>
          <p:cNvPr id="24" name="Shape 19"/>
          <p:cNvSpPr/>
          <p:nvPr/>
        </p:nvSpPr>
        <p:spPr>
          <a:xfrm>
            <a:off x="10291405" y="5263158"/>
            <a:ext cx="681276" cy="681276"/>
          </a:xfrm>
          <a:prstGeom prst="roundRect">
            <a:avLst>
              <a:gd name="adj" fmla="val 134219"/>
            </a:avLst>
          </a:prstGeom>
          <a:solidFill>
            <a:srgbClr val="A95B95"/>
          </a:solidFill>
          <a:ln/>
        </p:spPr>
      </p:sp>
      <p:pic>
        <p:nvPicPr>
          <p:cNvPr id="2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95717" y="5433417"/>
            <a:ext cx="272534" cy="340638"/>
          </a:xfrm>
          <a:prstGeom prst="rect">
            <a:avLst/>
          </a:prstGeom>
        </p:spPr>
      </p:pic>
      <p:sp>
        <p:nvSpPr>
          <p:cNvPr id="26" name="Text 20"/>
          <p:cNvSpPr/>
          <p:nvPr/>
        </p:nvSpPr>
        <p:spPr>
          <a:xfrm>
            <a:off x="7686199" y="6171486"/>
            <a:ext cx="2523530" cy="315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Fertilizer Advisory</a:t>
            </a:r>
            <a:endParaRPr lang="en-US" sz="1950" dirty="0"/>
          </a:p>
        </p:txBody>
      </p:sp>
      <p:sp>
        <p:nvSpPr>
          <p:cNvPr id="27" name="Text 21"/>
          <p:cNvSpPr/>
          <p:nvPr/>
        </p:nvSpPr>
        <p:spPr>
          <a:xfrm>
            <a:off x="7686199" y="6623209"/>
            <a:ext cx="5891808" cy="7267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Provides tailored advice on nutrient application to optimize growth.</a:t>
            </a:r>
            <a:endParaRPr lang="en-US" sz="175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149F5E58-C7A2-5D95-8B7A-29C2D49B7232}"/>
                  </a:ext>
                </a:extLst>
              </p14:cNvPr>
              <p14:cNvContentPartPr/>
              <p14:nvPr/>
            </p14:nvContentPartPr>
            <p14:xfrm>
              <a:off x="12916598" y="7692963"/>
              <a:ext cx="1825920" cy="437760"/>
            </p14:xfrm>
          </p:contentPart>
        </mc:Choice>
        <mc:Fallback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149F5E58-C7A2-5D95-8B7A-29C2D49B7232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2862598" y="7584963"/>
                <a:ext cx="1933560" cy="6534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9152" y="659368"/>
            <a:ext cx="8738235" cy="6659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00"/>
              </a:lnSpc>
              <a:buNone/>
            </a:pPr>
            <a:r>
              <a:rPr lang="en-US" sz="41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Key Features &amp; Technology Stack</a:t>
            </a:r>
            <a:endParaRPr lang="en-US" sz="4150" dirty="0"/>
          </a:p>
        </p:txBody>
      </p:sp>
      <p:sp>
        <p:nvSpPr>
          <p:cNvPr id="3" name="Text 1"/>
          <p:cNvSpPr/>
          <p:nvPr/>
        </p:nvSpPr>
        <p:spPr>
          <a:xfrm>
            <a:off x="839152" y="1924526"/>
            <a:ext cx="3197066" cy="3995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5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System Features</a:t>
            </a:r>
            <a:endParaRPr lang="en-US" sz="2500" dirty="0"/>
          </a:p>
        </p:txBody>
      </p:sp>
      <p:sp>
        <p:nvSpPr>
          <p:cNvPr id="4" name="Text 2"/>
          <p:cNvSpPr/>
          <p:nvPr/>
        </p:nvSpPr>
        <p:spPr>
          <a:xfrm>
            <a:off x="839152" y="2563773"/>
            <a:ext cx="6860381" cy="3836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Intuitive web-based interface for easy access.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839152" y="3031212"/>
            <a:ext cx="6860381" cy="3836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Real-time data input and analysis.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839152" y="3498652"/>
            <a:ext cx="6860381" cy="3836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Personalized crop and fertilizer suggestions.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839152" y="3966091"/>
            <a:ext cx="6860381" cy="3836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Scalable for various farm sizes and crop types.</a:t>
            </a:r>
            <a:endParaRPr lang="en-US" sz="1850" dirty="0"/>
          </a:p>
        </p:txBody>
      </p:sp>
      <p:sp>
        <p:nvSpPr>
          <p:cNvPr id="8" name="Text 6"/>
          <p:cNvSpPr/>
          <p:nvPr/>
        </p:nvSpPr>
        <p:spPr>
          <a:xfrm>
            <a:off x="839152" y="4433530"/>
            <a:ext cx="6860381" cy="3836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Accessible on various devices.</a:t>
            </a:r>
            <a:endParaRPr lang="en-US" sz="1850" dirty="0"/>
          </a:p>
        </p:txBody>
      </p:sp>
      <p:sp>
        <p:nvSpPr>
          <p:cNvPr id="9" name="Text 7"/>
          <p:cNvSpPr/>
          <p:nvPr/>
        </p:nvSpPr>
        <p:spPr>
          <a:xfrm>
            <a:off x="839152" y="5056823"/>
            <a:ext cx="3197066" cy="3995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5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Technology Stack</a:t>
            </a:r>
            <a:endParaRPr lang="en-US" sz="2500" dirty="0"/>
          </a:p>
        </p:txBody>
      </p:sp>
      <p:sp>
        <p:nvSpPr>
          <p:cNvPr id="10" name="Text 8"/>
          <p:cNvSpPr/>
          <p:nvPr/>
        </p:nvSpPr>
        <p:spPr>
          <a:xfrm>
            <a:off x="839152" y="5696069"/>
            <a:ext cx="6860381" cy="3836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Frontend:</a:t>
            </a:r>
            <a:r>
              <a:rPr lang="en-US" sz="18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HTML, CSS, JavaScript</a:t>
            </a:r>
            <a:endParaRPr lang="en-US" sz="1850" dirty="0"/>
          </a:p>
        </p:txBody>
      </p:sp>
      <p:sp>
        <p:nvSpPr>
          <p:cNvPr id="11" name="Text 9"/>
          <p:cNvSpPr/>
          <p:nvPr/>
        </p:nvSpPr>
        <p:spPr>
          <a:xfrm>
            <a:off x="839152" y="6163508"/>
            <a:ext cx="6860381" cy="3836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Backend:</a:t>
            </a:r>
            <a:r>
              <a:rPr lang="en-US" sz="18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Python, Flask</a:t>
            </a:r>
            <a:endParaRPr lang="en-US" sz="1850" dirty="0"/>
          </a:p>
        </p:txBody>
      </p:sp>
      <p:sp>
        <p:nvSpPr>
          <p:cNvPr id="12" name="Text 10"/>
          <p:cNvSpPr/>
          <p:nvPr/>
        </p:nvSpPr>
        <p:spPr>
          <a:xfrm>
            <a:off x="839152" y="6630948"/>
            <a:ext cx="6860381" cy="3836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Machine Learning:</a:t>
            </a:r>
            <a:r>
              <a:rPr lang="en-US" sz="18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Scikit-learn (for predictive modeling)</a:t>
            </a:r>
            <a:endParaRPr lang="en-US" sz="1850" dirty="0"/>
          </a:p>
        </p:txBody>
      </p:sp>
      <p:sp>
        <p:nvSpPr>
          <p:cNvPr id="13" name="Text 11"/>
          <p:cNvSpPr/>
          <p:nvPr/>
        </p:nvSpPr>
        <p:spPr>
          <a:xfrm>
            <a:off x="839152" y="7098387"/>
            <a:ext cx="6860381" cy="3836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Data Source:</a:t>
            </a:r>
            <a:r>
              <a:rPr lang="en-US" sz="18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Kaggle Crop Recommendation Dataset</a:t>
            </a:r>
            <a:endParaRPr lang="en-US" sz="1850" dirty="0"/>
          </a:p>
        </p:txBody>
      </p:sp>
      <p:pic>
        <p:nvPicPr>
          <p:cNvPr id="1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1989" y="1954530"/>
            <a:ext cx="5506760" cy="550676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5A4CF0B6-0E12-F889-4522-078C7E4446E5}"/>
                  </a:ext>
                </a:extLst>
              </p14:cNvPr>
              <p14:cNvContentPartPr/>
              <p14:nvPr/>
            </p14:nvContentPartPr>
            <p14:xfrm>
              <a:off x="12518078" y="7691883"/>
              <a:ext cx="2561400" cy="43848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5A4CF0B6-0E12-F889-4522-078C7E4446E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464438" y="7584243"/>
                <a:ext cx="2669040" cy="6541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924883"/>
            <a:ext cx="8846939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Quantifiable Impact and Benefits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864037" y="3104436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Our system promises significant improvements for small and marginal farmers: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864037" y="3900488"/>
            <a:ext cx="2994065" cy="8146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6400"/>
              </a:lnSpc>
              <a:buNone/>
            </a:pPr>
            <a:r>
              <a:rPr lang="en-US" sz="64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20-30%</a:t>
            </a:r>
            <a:endParaRPr lang="en-US" sz="6400" dirty="0"/>
          </a:p>
        </p:txBody>
      </p:sp>
      <p:sp>
        <p:nvSpPr>
          <p:cNvPr id="5" name="Text 3"/>
          <p:cNvSpPr/>
          <p:nvPr/>
        </p:nvSpPr>
        <p:spPr>
          <a:xfrm>
            <a:off x="989409" y="5023604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Yield Increase</a:t>
            </a:r>
            <a:endParaRPr lang="en-US" sz="2150" dirty="0"/>
          </a:p>
        </p:txBody>
      </p:sp>
      <p:sp>
        <p:nvSpPr>
          <p:cNvPr id="6" name="Text 4"/>
          <p:cNvSpPr/>
          <p:nvPr/>
        </p:nvSpPr>
        <p:spPr>
          <a:xfrm>
            <a:off x="864037" y="5514618"/>
            <a:ext cx="2994065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Optimized crop selection leads to higher productivity.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4166711" y="3900488"/>
            <a:ext cx="2994184" cy="8146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6400"/>
              </a:lnSpc>
              <a:buNone/>
            </a:pPr>
            <a:r>
              <a:rPr lang="en-US" sz="64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10-15%</a:t>
            </a:r>
            <a:endParaRPr lang="en-US" sz="6400" dirty="0"/>
          </a:p>
        </p:txBody>
      </p:sp>
      <p:sp>
        <p:nvSpPr>
          <p:cNvPr id="8" name="Text 6"/>
          <p:cNvSpPr/>
          <p:nvPr/>
        </p:nvSpPr>
        <p:spPr>
          <a:xfrm>
            <a:off x="4292203" y="5023604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Cost Reduction</a:t>
            </a:r>
            <a:endParaRPr lang="en-US" sz="2150" dirty="0"/>
          </a:p>
        </p:txBody>
      </p:sp>
      <p:sp>
        <p:nvSpPr>
          <p:cNvPr id="9" name="Text 7"/>
          <p:cNvSpPr/>
          <p:nvPr/>
        </p:nvSpPr>
        <p:spPr>
          <a:xfrm>
            <a:off x="4166711" y="5514618"/>
            <a:ext cx="299418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Efficient use of fertilizers and resources lowers expenses.</a:t>
            </a:r>
            <a:endParaRPr lang="en-US" sz="1900" dirty="0"/>
          </a:p>
        </p:txBody>
      </p:sp>
      <p:sp>
        <p:nvSpPr>
          <p:cNvPr id="10" name="Text 8"/>
          <p:cNvSpPr/>
          <p:nvPr/>
        </p:nvSpPr>
        <p:spPr>
          <a:xfrm>
            <a:off x="7469505" y="3900488"/>
            <a:ext cx="2994065" cy="8146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6400"/>
              </a:lnSpc>
              <a:buNone/>
            </a:pPr>
            <a:r>
              <a:rPr lang="en-US" sz="64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30-50%</a:t>
            </a:r>
            <a:endParaRPr lang="en-US" sz="6400" dirty="0"/>
          </a:p>
        </p:txBody>
      </p:sp>
      <p:sp>
        <p:nvSpPr>
          <p:cNvPr id="11" name="Text 9"/>
          <p:cNvSpPr/>
          <p:nvPr/>
        </p:nvSpPr>
        <p:spPr>
          <a:xfrm>
            <a:off x="7594878" y="5023604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Resource Efficiency</a:t>
            </a:r>
            <a:endParaRPr lang="en-US" sz="2150" dirty="0"/>
          </a:p>
        </p:txBody>
      </p:sp>
      <p:sp>
        <p:nvSpPr>
          <p:cNvPr id="12" name="Text 10"/>
          <p:cNvSpPr/>
          <p:nvPr/>
        </p:nvSpPr>
        <p:spPr>
          <a:xfrm>
            <a:off x="7469505" y="5514618"/>
            <a:ext cx="2994065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Minimized water and nutrient waste.</a:t>
            </a:r>
            <a:endParaRPr lang="en-US" sz="1900" dirty="0"/>
          </a:p>
        </p:txBody>
      </p:sp>
      <p:sp>
        <p:nvSpPr>
          <p:cNvPr id="13" name="Text 11"/>
          <p:cNvSpPr/>
          <p:nvPr/>
        </p:nvSpPr>
        <p:spPr>
          <a:xfrm>
            <a:off x="10772180" y="3900488"/>
            <a:ext cx="2994184" cy="8146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6400"/>
              </a:lnSpc>
              <a:buNone/>
            </a:pPr>
            <a:r>
              <a:rPr lang="en-US" sz="64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Improved</a:t>
            </a:r>
            <a:endParaRPr lang="en-US" sz="6400" dirty="0"/>
          </a:p>
        </p:txBody>
      </p:sp>
      <p:sp>
        <p:nvSpPr>
          <p:cNvPr id="14" name="Text 12"/>
          <p:cNvSpPr/>
          <p:nvPr/>
        </p:nvSpPr>
        <p:spPr>
          <a:xfrm>
            <a:off x="10897672" y="5023604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Soil Health</a:t>
            </a:r>
            <a:endParaRPr lang="en-US" sz="2150" dirty="0"/>
          </a:p>
        </p:txBody>
      </p:sp>
      <p:sp>
        <p:nvSpPr>
          <p:cNvPr id="15" name="Text 13"/>
          <p:cNvSpPr/>
          <p:nvPr/>
        </p:nvSpPr>
        <p:spPr>
          <a:xfrm>
            <a:off x="10772180" y="5514618"/>
            <a:ext cx="299418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Balanced nutrient application supports long-term fertility.</a:t>
            </a:r>
            <a:endParaRPr lang="en-US" sz="19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79FDF064-69F7-713E-1EE4-122BCF6CD6A8}"/>
                  </a:ext>
                </a:extLst>
              </p14:cNvPr>
              <p14:cNvContentPartPr/>
              <p14:nvPr/>
            </p14:nvContentPartPr>
            <p14:xfrm>
              <a:off x="13080398" y="7961883"/>
              <a:ext cx="360" cy="36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79FDF064-69F7-713E-1EE4-122BCF6CD6A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026398" y="7853883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FF23D4AA-FE91-CD36-3740-92801D6C7ADF}"/>
                  </a:ext>
                </a:extLst>
              </p14:cNvPr>
              <p14:cNvContentPartPr/>
              <p14:nvPr/>
            </p14:nvContentPartPr>
            <p14:xfrm>
              <a:off x="12174278" y="7623843"/>
              <a:ext cx="4284000" cy="52848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FF23D4AA-FE91-CD36-3740-92801D6C7AD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120278" y="7515843"/>
                <a:ext cx="4391640" cy="7441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637586"/>
            <a:ext cx="7210782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Project Team &amp; Next Steps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864037" y="2940487"/>
            <a:ext cx="3291840" cy="4114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5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Our Team</a:t>
            </a:r>
            <a:endParaRPr lang="en-US" sz="2550" dirty="0"/>
          </a:p>
        </p:txBody>
      </p:sp>
      <p:sp>
        <p:nvSpPr>
          <p:cNvPr id="4" name="Text 2"/>
          <p:cNvSpPr/>
          <p:nvPr/>
        </p:nvSpPr>
        <p:spPr>
          <a:xfrm>
            <a:off x="864037" y="3598783"/>
            <a:ext cx="61500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3100"/>
              </a:lnSpc>
              <a:buSzPct val="100000"/>
            </a:pPr>
            <a:r>
              <a:rPr lang="en-US" sz="190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      Pankaj Kumar Mahto </a:t>
            </a: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: 24CSE394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864037" y="4080153"/>
            <a:ext cx="61500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3100"/>
              </a:lnSpc>
              <a:buSzPct val="100000"/>
            </a:pPr>
            <a:r>
              <a:rPr lang="en-US" sz="1900" b="1" dirty="0">
                <a:solidFill>
                  <a:srgbClr val="DAD8E9"/>
                </a:solidFill>
                <a:latin typeface="Mukta Light" pitchFamily="34" charset="0"/>
                <a:cs typeface="Mukta Light" pitchFamily="34" charset="-120"/>
              </a:rPr>
              <a:t>       Hemalata Naram:24BCA070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864037" y="4561523"/>
            <a:ext cx="61500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3100"/>
              </a:lnSpc>
              <a:buSzPct val="100000"/>
            </a:pPr>
            <a:r>
              <a:rPr lang="en-US" sz="1900" b="1" dirty="0">
                <a:solidFill>
                  <a:srgbClr val="DAD8E9"/>
                </a:solidFill>
                <a:latin typeface="Mukta Light" pitchFamily="34" charset="0"/>
                <a:cs typeface="Mukta Light" pitchFamily="34" charset="-120"/>
              </a:rPr>
              <a:t>       Jada Leela Prasanth:24ECE113</a:t>
            </a:r>
            <a:endParaRPr lang="en-US" sz="1900" dirty="0"/>
          </a:p>
        </p:txBody>
      </p:sp>
      <p:sp>
        <p:nvSpPr>
          <p:cNvPr id="8" name="Text 6"/>
          <p:cNvSpPr/>
          <p:nvPr/>
        </p:nvSpPr>
        <p:spPr>
          <a:xfrm>
            <a:off x="7623929" y="3598783"/>
            <a:ext cx="61500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endParaRPr lang="en-US" sz="1900" dirty="0"/>
          </a:p>
        </p:txBody>
      </p:sp>
      <p:sp>
        <p:nvSpPr>
          <p:cNvPr id="9" name="Text 7"/>
          <p:cNvSpPr/>
          <p:nvPr/>
        </p:nvSpPr>
        <p:spPr>
          <a:xfrm>
            <a:off x="7623929" y="4080153"/>
            <a:ext cx="615005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endParaRPr lang="en-US" sz="1900" dirty="0"/>
          </a:p>
        </p:txBody>
      </p:sp>
      <p:sp>
        <p:nvSpPr>
          <p:cNvPr id="10" name="Text 8"/>
          <p:cNvSpPr/>
          <p:nvPr/>
        </p:nvSpPr>
        <p:spPr>
          <a:xfrm>
            <a:off x="7623929" y="4956572"/>
            <a:ext cx="61500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3100"/>
              </a:lnSpc>
              <a:buSzPct val="100000"/>
            </a:pPr>
            <a:endParaRPr lang="en-US" sz="1900" dirty="0"/>
          </a:p>
        </p:txBody>
      </p:sp>
      <p:sp>
        <p:nvSpPr>
          <p:cNvPr id="12" name="Text 10"/>
          <p:cNvSpPr/>
          <p:nvPr/>
        </p:nvSpPr>
        <p:spPr>
          <a:xfrm>
            <a:off x="390293" y="5642516"/>
            <a:ext cx="5638893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en-US" sz="1050" dirty="0">
                <a:solidFill>
                  <a:srgbClr val="DAD8E9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ukta Light" pitchFamily="34" charset="-120"/>
              </a:rPr>
              <a:t>Thank you for your time and consideration. We look forward to revolutionizing agriculture together.</a:t>
            </a:r>
            <a:endParaRPr lang="en-US" sz="105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B838674-F4DB-8BCD-3E3B-87CB17DC27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1216" y="821202"/>
            <a:ext cx="6003281" cy="7308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</TotalTime>
  <Words>385</Words>
  <Application>Microsoft Office PowerPoint</Application>
  <PresentationFormat>Custom</PresentationFormat>
  <Paragraphs>65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Prompt Medium</vt:lpstr>
      <vt:lpstr>Mukta Light</vt:lpstr>
      <vt:lpstr>Microsoft YaHei UI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Pankaj  Kumar Mahto</cp:lastModifiedBy>
  <cp:revision>2</cp:revision>
  <dcterms:created xsi:type="dcterms:W3CDTF">2025-07-24T06:36:00Z</dcterms:created>
  <dcterms:modified xsi:type="dcterms:W3CDTF">2025-07-24T07:09:57Z</dcterms:modified>
</cp:coreProperties>
</file>